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4660"/>
  </p:normalViewPr>
  <p:slideViewPr>
    <p:cSldViewPr>
      <p:cViewPr varScale="1">
        <p:scale>
          <a:sx n="68" d="100"/>
          <a:sy n="68" d="100"/>
        </p:scale>
        <p:origin x="160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058E4041-EBFE-4871-BE81-E76AF25E6219}" type="datetimeFigureOut">
              <a:rPr lang="ja-JP" altLang="en-US"/>
              <a:pPr>
                <a:defRPr/>
              </a:pPr>
              <a:t>2022/5/25</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E65443A3-99A9-4148-BB4B-609E3F0CBF9F}"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a:lvl1pPr>
          </a:lstStyle>
          <a:p>
            <a:pPr>
              <a:defRPr/>
            </a:pPr>
            <a:fld id="{68B8B70C-D4DB-41DC-93DA-8D2B69055C9A}"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BAEEC00-E791-484E-9CFD-DB397AE0A4B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0BCE8647-4B46-4488-B2A0-A56386732AA6}" type="datetimeFigureOut">
              <a:rPr lang="ja-JP" altLang="en-US"/>
              <a:pPr>
                <a:defRPr/>
              </a:pPr>
              <a:t>2022/5/25</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3760BBC4-3EB7-4D22-A9B0-F26EA12F1A8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F564B974-8041-462A-96F6-3B70E2923C17}" type="datetimeFigureOut">
              <a:rPr lang="ja-JP" altLang="en-US"/>
              <a:pPr>
                <a:defRPr/>
              </a:pPr>
              <a:t>2022/5/25</a:t>
            </a:fld>
            <a:endParaRPr lang="ja-JP" altLang="en-US"/>
          </a:p>
        </p:txBody>
      </p:sp>
      <p:sp>
        <p:nvSpPr>
          <p:cNvPr id="11" name="Footer Placeholder 4"/>
          <p:cNvSpPr>
            <a:spLocks noGrp="1"/>
          </p:cNvSpPr>
          <p:nvPr>
            <p:ph type="ftr" sz="quarter" idx="11"/>
          </p:nvPr>
        </p:nvSpPr>
        <p:spPr/>
        <p:txBody>
          <a:bodyPr/>
          <a:lstStyle>
            <a:lvl1pPr>
              <a:defRPr/>
            </a:lvl1pPr>
          </a:lstStyle>
          <a:p>
            <a:pPr>
              <a:defRPr/>
            </a:pPr>
            <a:endParaRPr lang="ja-JP" altLang="en-US"/>
          </a:p>
        </p:txBody>
      </p:sp>
      <p:sp>
        <p:nvSpPr>
          <p:cNvPr id="12" name="Slide Number Placeholder 5"/>
          <p:cNvSpPr>
            <a:spLocks noGrp="1"/>
          </p:cNvSpPr>
          <p:nvPr>
            <p:ph type="sldNum" sz="quarter" idx="12"/>
          </p:nvPr>
        </p:nvSpPr>
        <p:spPr/>
        <p:txBody>
          <a:bodyPr/>
          <a:lstStyle>
            <a:lvl1pPr>
              <a:defRPr/>
            </a:lvl1pPr>
          </a:lstStyle>
          <a:p>
            <a:pPr>
              <a:defRPr/>
            </a:pPr>
            <a:fld id="{BBEEA28C-FDFA-4589-B006-0AB3A986279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p:cNvSpPr>
            <a:spLocks noGrp="1"/>
          </p:cNvSpPr>
          <p:nvPr>
            <p:ph type="dt" sz="half" idx="15"/>
          </p:nvPr>
        </p:nvSpPr>
        <p:spPr/>
        <p:txBody>
          <a:bodyPr/>
          <a:lstStyle>
            <a:lvl1pPr>
              <a:defRPr/>
            </a:lvl1pPr>
          </a:lstStyle>
          <a:p>
            <a:pPr>
              <a:defRPr/>
            </a:pPr>
            <a:fld id="{96AFC330-D7E5-488D-BEA7-D98E22E57831}" type="datetimeFigureOut">
              <a:rPr lang="ja-JP" altLang="en-US"/>
              <a:pPr>
                <a:defRPr/>
              </a:pPr>
              <a:t>2022/5/25</a:t>
            </a:fld>
            <a:endParaRPr lang="ja-JP" altLang="en-US"/>
          </a:p>
        </p:txBody>
      </p:sp>
      <p:sp>
        <p:nvSpPr>
          <p:cNvPr id="6" name="Footer Placeholder 4"/>
          <p:cNvSpPr>
            <a:spLocks noGrp="1"/>
          </p:cNvSpPr>
          <p:nvPr>
            <p:ph type="ftr" sz="quarter" idx="16"/>
          </p:nvPr>
        </p:nvSpPr>
        <p:spPr/>
        <p:txBody>
          <a:bodyPr/>
          <a:lstStyle>
            <a:lvl1pPr>
              <a:defRPr/>
            </a:lvl1pPr>
          </a:lstStyle>
          <a:p>
            <a:pPr>
              <a:defRPr/>
            </a:pPr>
            <a:endParaRPr lang="ja-JP" altLang="en-US"/>
          </a:p>
        </p:txBody>
      </p:sp>
      <p:sp>
        <p:nvSpPr>
          <p:cNvPr id="7" name="Slide Number Placeholder 5"/>
          <p:cNvSpPr>
            <a:spLocks noGrp="1"/>
          </p:cNvSpPr>
          <p:nvPr>
            <p:ph type="sldNum" sz="quarter" idx="17"/>
          </p:nvPr>
        </p:nvSpPr>
        <p:spPr/>
        <p:txBody>
          <a:bodyPr/>
          <a:lstStyle>
            <a:lvl1pPr>
              <a:defRPr/>
            </a:lvl1pPr>
          </a:lstStyle>
          <a:p>
            <a:pPr>
              <a:defRPr/>
            </a:pPr>
            <a:fld id="{44082DF4-CAD0-45E8-BE11-F5D2CA0C5AC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A518F82A-FD7D-43DB-A662-73B2E9A6EFEA}" type="datetimeFigureOut">
              <a:rPr lang="ja-JP" altLang="en-US"/>
              <a:pPr>
                <a:defRPr/>
              </a:pPr>
              <a:t>2022/5/25</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3C3E2FDF-6B71-47C7-95C5-C44AF67ACBB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CBF0196B-88CD-4661-85DA-96DAF1429954}" type="datetimeFigureOut">
              <a:rPr lang="ja-JP" altLang="en-US"/>
              <a:pPr>
                <a:defRPr/>
              </a:pPr>
              <a:t>2022/5/25</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55335FF-86F6-409A-848A-FDBC0F554C0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B0879C87-9373-41AD-892B-285EC1B096A2}" type="datetimeFigureOut">
              <a:rPr lang="ja-JP" altLang="en-US"/>
              <a:pPr>
                <a:defRPr/>
              </a:pPr>
              <a:t>2022/5/25</a:t>
            </a:fld>
            <a:endParaRPr lang="ja-JP" altLang="en-US"/>
          </a:p>
        </p:txBody>
      </p:sp>
      <p:sp>
        <p:nvSpPr>
          <p:cNvPr id="10" name="Footer Placeholder 2"/>
          <p:cNvSpPr>
            <a:spLocks noGrp="1"/>
          </p:cNvSpPr>
          <p:nvPr>
            <p:ph type="ftr" sz="quarter" idx="11"/>
          </p:nvPr>
        </p:nvSpPr>
        <p:spPr/>
        <p:txBody>
          <a:bodyPr/>
          <a:lstStyle>
            <a:lvl1pPr>
              <a:defRPr/>
            </a:lvl1pPr>
          </a:lstStyle>
          <a:p>
            <a:pPr>
              <a:defRPr/>
            </a:pPr>
            <a:endParaRPr lang="ja-JP" altLang="en-US"/>
          </a:p>
        </p:txBody>
      </p:sp>
      <p:sp>
        <p:nvSpPr>
          <p:cNvPr id="11" name="Slide Number Placeholder 3"/>
          <p:cNvSpPr>
            <a:spLocks noGrp="1"/>
          </p:cNvSpPr>
          <p:nvPr>
            <p:ph type="sldNum" sz="quarter" idx="12"/>
          </p:nvPr>
        </p:nvSpPr>
        <p:spPr/>
        <p:txBody>
          <a:bodyPr/>
          <a:lstStyle>
            <a:lvl1pPr>
              <a:defRPr/>
            </a:lvl1pPr>
          </a:lstStyle>
          <a:p>
            <a:pPr>
              <a:defRPr/>
            </a:pPr>
            <a:fld id="{87C8709C-0964-454E-A5C3-0CD53CFF41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8DB7DAF0-3B16-48EB-BF44-1A1B885221FF}" type="datetimeFigureOut">
              <a:rPr lang="ja-JP" altLang="en-US"/>
              <a:pPr>
                <a:defRPr/>
              </a:pPr>
              <a:t>2022/5/25</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4E9F559A-C625-49EF-92D8-D0251C2169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88382E-131D-401B-993B-A6F2E027EA89}" type="datetimeFigureOut">
              <a:rPr lang="ja-JP" altLang="en-US"/>
              <a:pPr>
                <a:defRPr/>
              </a:pPr>
              <a:t>2022/5/25</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535C7C40-3BB4-4BE7-9846-596E3788320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2022/5/25</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9000">
              <a:schemeClr val="accent1">
                <a:lumMod val="45000"/>
                <a:lumOff val="55000"/>
                <a:alpha val="24000"/>
              </a:schemeClr>
            </a:gs>
            <a:gs pos="98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2" name="図 21" descr="カレンダー が含まれている画像&#10;&#10;自動的に生成された説明">
            <a:extLst>
              <a:ext uri="{FF2B5EF4-FFF2-40B4-BE49-F238E27FC236}">
                <a16:creationId xmlns:a16="http://schemas.microsoft.com/office/drawing/2014/main" id="{7793CF23-FEF9-4375-AF9E-D102E539134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040" t="220" r="2841" b="4890"/>
          <a:stretch/>
        </p:blipFill>
        <p:spPr>
          <a:xfrm rot="5400000">
            <a:off x="-299916" y="2471377"/>
            <a:ext cx="4038977" cy="3021935"/>
          </a:xfrm>
          <a:prstGeom prst="rect">
            <a:avLst/>
          </a:prstGeom>
        </p:spPr>
      </p:pic>
      <p:sp>
        <p:nvSpPr>
          <p:cNvPr id="14337" name="Text Box 2"/>
          <p:cNvSpPr txBox="1">
            <a:spLocks noChangeArrowheads="1"/>
          </p:cNvSpPr>
          <p:nvPr/>
        </p:nvSpPr>
        <p:spPr bwMode="auto">
          <a:xfrm>
            <a:off x="107504" y="568893"/>
            <a:ext cx="9238426" cy="523220"/>
          </a:xfrm>
          <a:prstGeom prst="rect">
            <a:avLst/>
          </a:prstGeom>
          <a:noFill/>
          <a:ln w="9525">
            <a:noFill/>
            <a:miter lim="800000"/>
            <a:headEnd/>
            <a:tailEnd/>
          </a:ln>
        </p:spPr>
        <p:txBody>
          <a:bodyPr wrap="none">
            <a:spAutoFit/>
          </a:bodyPr>
          <a:lstStyle/>
          <a:p>
            <a:r>
              <a:rPr lang="en-US" altLang="ja-JP" sz="2800" dirty="0">
                <a:latin typeface="HG丸ｺﾞｼｯｸM-PRO" pitchFamily="50" charset="-128"/>
                <a:ea typeface="HG丸ｺﾞｼｯｸM-PRO" pitchFamily="50" charset="-128"/>
              </a:rPr>
              <a:t>TS44</a:t>
            </a:r>
            <a:r>
              <a:rPr lang="ja-JP" altLang="en-US" sz="2800" dirty="0">
                <a:latin typeface="HG丸ｺﾞｼｯｸM-PRO" pitchFamily="50" charset="-128"/>
                <a:ea typeface="HG丸ｺﾞｼｯｸM-PRO" pitchFamily="50" charset="-128"/>
              </a:rPr>
              <a:t>［商品名：プライバシーガードファイル　</a:t>
            </a:r>
            <a:r>
              <a:rPr lang="en-US" altLang="ja-JP" sz="2800" b="1" dirty="0">
                <a:solidFill>
                  <a:srgbClr val="FF0000"/>
                </a:solidFill>
                <a:latin typeface="HG丸ｺﾞｼｯｸM-PRO" pitchFamily="50" charset="-128"/>
                <a:ea typeface="HG丸ｺﾞｼｯｸM-PRO" pitchFamily="50" charset="-128"/>
              </a:rPr>
              <a:t>PRO</a:t>
            </a:r>
            <a:r>
              <a:rPr lang="ja-JP" altLang="en-US" sz="2800" dirty="0">
                <a:latin typeface="HG丸ｺﾞｼｯｸM-PRO" pitchFamily="50" charset="-128"/>
                <a:ea typeface="HG丸ｺﾞｼｯｸM-PRO" pitchFamily="50" charset="-128"/>
              </a:rPr>
              <a:t>］</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088256" y="6121809"/>
            <a:ext cx="4923143"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埼玉県さいたま市中央区本町西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pic>
        <p:nvPicPr>
          <p:cNvPr id="16" name="Picture 20"/>
          <p:cNvPicPr>
            <a:picLocks noChangeAspect="1" noChangeArrowheads="1"/>
          </p:cNvPicPr>
          <p:nvPr/>
        </p:nvPicPr>
        <p:blipFill>
          <a:blip r:embed="rId3"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0" name="Text Box 5"/>
          <p:cNvSpPr txBox="1">
            <a:spLocks noChangeArrowheads="1"/>
          </p:cNvSpPr>
          <p:nvPr/>
        </p:nvSpPr>
        <p:spPr bwMode="auto">
          <a:xfrm>
            <a:off x="4570812" y="1481460"/>
            <a:ext cx="4113813" cy="1323439"/>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a:t>
            </a:r>
            <a:r>
              <a:rPr lang="en-US" altLang="ja-JP" sz="1600" b="1" dirty="0">
                <a:solidFill>
                  <a:srgbClr val="FF0000"/>
                </a:solidFill>
                <a:latin typeface="HG丸ｺﾞｼｯｸM-PRO" pitchFamily="50" charset="-128"/>
                <a:ea typeface="HG丸ｺﾞｼｯｸM-PRO" pitchFamily="50" charset="-128"/>
              </a:rPr>
              <a:t> SIAA</a:t>
            </a:r>
            <a:r>
              <a:rPr lang="ja-JP" altLang="en-US" sz="1600" b="1" dirty="0">
                <a:solidFill>
                  <a:srgbClr val="FF0000"/>
                </a:solidFill>
                <a:latin typeface="HG丸ｺﾞｼｯｸM-PRO" pitchFamily="50" charset="-128"/>
                <a:ea typeface="HG丸ｺﾞｼｯｸM-PRO" pitchFamily="50" charset="-128"/>
              </a:rPr>
              <a:t>マーク付き抗菌ファイルです。</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②中の個人書類が</a:t>
            </a:r>
            <a:r>
              <a:rPr lang="ja-JP" altLang="en-US" sz="1600" b="1" dirty="0">
                <a:solidFill>
                  <a:srgbClr val="FF0000"/>
                </a:solidFill>
                <a:latin typeface="HG丸ｺﾞｼｯｸM-PRO" pitchFamily="50" charset="-128"/>
                <a:ea typeface="HG丸ｺﾞｼｯｸM-PRO" pitchFamily="50" charset="-128"/>
              </a:rPr>
              <a:t>見えづらいです。</a:t>
            </a:r>
            <a:endParaRPr lang="en-US" altLang="ja-JP" sz="1600" b="1" dirty="0">
              <a:solidFill>
                <a:srgbClr val="FF0000"/>
              </a:solidFill>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a:t>
            </a:r>
            <a:r>
              <a:rPr lang="en-US" altLang="ja-JP" sz="1600" dirty="0">
                <a:latin typeface="HG丸ｺﾞｼｯｸM-PRO" pitchFamily="50" charset="-128"/>
                <a:ea typeface="HG丸ｺﾞｼｯｸM-PRO" pitchFamily="50" charset="-128"/>
              </a:rPr>
              <a:t>ID</a:t>
            </a:r>
            <a:r>
              <a:rPr lang="ja-JP" altLang="en-US" sz="1600" dirty="0">
                <a:latin typeface="HG丸ｺﾞｼｯｸM-PRO" pitchFamily="50" charset="-128"/>
                <a:ea typeface="HG丸ｺﾞｼｯｸM-PRO" pitchFamily="50" charset="-128"/>
              </a:rPr>
              <a:t>カードが入る</a:t>
            </a:r>
            <a:r>
              <a:rPr lang="ja-JP" altLang="en-US" sz="1600" b="1" dirty="0">
                <a:solidFill>
                  <a:srgbClr val="FF0000"/>
                </a:solidFill>
                <a:latin typeface="HG丸ｺﾞｼｯｸM-PRO" pitchFamily="50" charset="-128"/>
                <a:ea typeface="HG丸ｺﾞｼｯｸM-PRO" pitchFamily="50" charset="-128"/>
              </a:rPr>
              <a:t>マルチポケット</a:t>
            </a:r>
            <a:r>
              <a:rPr lang="en-US" altLang="ja-JP" sz="1600" b="1" dirty="0">
                <a:solidFill>
                  <a:srgbClr val="FF0000"/>
                </a:solidFill>
                <a:latin typeface="HG丸ｺﾞｼｯｸM-PRO" pitchFamily="50" charset="-128"/>
                <a:ea typeface="HG丸ｺﾞｼｯｸM-PRO" pitchFamily="50" charset="-128"/>
              </a:rPr>
              <a:t>(</a:t>
            </a:r>
            <a:r>
              <a:rPr lang="ja-JP" altLang="en-US" sz="1600" b="1" dirty="0">
                <a:solidFill>
                  <a:srgbClr val="FF0000"/>
                </a:solidFill>
                <a:latin typeface="HG丸ｺﾞｼｯｸM-PRO" pitchFamily="50" charset="-128"/>
                <a:ea typeface="HG丸ｺﾞｼｯｸM-PRO" pitchFamily="50" charset="-128"/>
              </a:rPr>
              <a:t>名刺ポ　</a:t>
            </a:r>
            <a:endParaRPr lang="en-US" altLang="ja-JP" sz="1600" b="1" dirty="0">
              <a:solidFill>
                <a:srgbClr val="FF0000"/>
              </a:solidFill>
              <a:latin typeface="HG丸ｺﾞｼｯｸM-PRO" pitchFamily="50" charset="-128"/>
              <a:ea typeface="HG丸ｺﾞｼｯｸM-PRO" pitchFamily="50" charset="-128"/>
            </a:endParaRPr>
          </a:p>
          <a:p>
            <a:r>
              <a:rPr lang="ja-JP" altLang="en-US" sz="1600" b="1" dirty="0">
                <a:solidFill>
                  <a:srgbClr val="FF0000"/>
                </a:solidFill>
                <a:latin typeface="HG丸ｺﾞｼｯｸM-PRO" pitchFamily="50" charset="-128"/>
                <a:ea typeface="HG丸ｺﾞｼｯｸM-PRO" pitchFamily="50" charset="-128"/>
              </a:rPr>
              <a:t>　ケット）付きです。</a:t>
            </a:r>
          </a:p>
        </p:txBody>
      </p:sp>
      <p:sp>
        <p:nvSpPr>
          <p:cNvPr id="11" name="Text Box 5"/>
          <p:cNvSpPr txBox="1">
            <a:spLocks noChangeArrowheads="1"/>
          </p:cNvSpPr>
          <p:nvPr/>
        </p:nvSpPr>
        <p:spPr bwMode="auto">
          <a:xfrm>
            <a:off x="5206073" y="2998765"/>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b="1" dirty="0">
                <a:solidFill>
                  <a:srgbClr val="FF0000"/>
                </a:solidFill>
                <a:latin typeface="HG丸ｺﾞｼｯｸM-PRO" pitchFamily="50" charset="-128"/>
                <a:ea typeface="HG丸ｺﾞｼｯｸM-PRO" pitchFamily="50" charset="-128"/>
              </a:rPr>
              <a:t>完全自動ポケット溶着機</a:t>
            </a:r>
            <a:endParaRPr lang="en-US" altLang="ja-JP" sz="1600" b="1" dirty="0">
              <a:solidFill>
                <a:srgbClr val="FF0000"/>
              </a:solidFill>
              <a:latin typeface="HG丸ｺﾞｼｯｸM-PRO" pitchFamily="50" charset="-128"/>
              <a:ea typeface="HG丸ｺﾞｼｯｸM-PRO" pitchFamily="50" charset="-128"/>
            </a:endParaRPr>
          </a:p>
          <a:p>
            <a:r>
              <a:rPr lang="ja-JP" altLang="en-US" sz="1600" b="1" dirty="0">
                <a:solidFill>
                  <a:srgbClr val="FF0000"/>
                </a:solidFill>
                <a:latin typeface="HG丸ｺﾞｼｯｸM-PRO" pitchFamily="50" charset="-128"/>
                <a:ea typeface="HG丸ｺﾞｼｯｸM-PRO" pitchFamily="50" charset="-128"/>
              </a:rPr>
              <a:t>抗菌白</a:t>
            </a:r>
            <a:r>
              <a:rPr lang="en-US" altLang="ja-JP" sz="1600" b="1" dirty="0">
                <a:solidFill>
                  <a:srgbClr val="FF0000"/>
                </a:solidFill>
                <a:latin typeface="HG丸ｺﾞｼｯｸM-PRO" pitchFamily="50" charset="-128"/>
                <a:ea typeface="HG丸ｺﾞｼｯｸM-PRO" pitchFamily="50" charset="-128"/>
              </a:rPr>
              <a:t>PP</a:t>
            </a:r>
            <a:r>
              <a:rPr lang="ja-JP" altLang="en-US" sz="1600" b="1" dirty="0">
                <a:solidFill>
                  <a:srgbClr val="FF0000"/>
                </a:solidFill>
                <a:latin typeface="HG丸ｺﾞｼｯｸM-PRO" pitchFamily="50" charset="-128"/>
                <a:ea typeface="HG丸ｺﾞｼｯｸM-PRO" pitchFamily="50" charset="-128"/>
              </a:rPr>
              <a:t>＋抗菌ニスで中も外もどっちも抗菌プロ仕様</a:t>
            </a:r>
          </a:p>
        </p:txBody>
      </p:sp>
      <p:sp>
        <p:nvSpPr>
          <p:cNvPr id="12" name="Text Box 5"/>
          <p:cNvSpPr txBox="1">
            <a:spLocks noChangeArrowheads="1"/>
          </p:cNvSpPr>
          <p:nvPr/>
        </p:nvSpPr>
        <p:spPr bwMode="auto">
          <a:xfrm>
            <a:off x="5338991" y="4293197"/>
            <a:ext cx="3672408" cy="1384995"/>
          </a:xfrm>
          <a:prstGeom prst="rect">
            <a:avLst/>
          </a:prstGeom>
          <a:noFill/>
          <a:ln w="38100">
            <a:noFill/>
            <a:miter lim="800000"/>
            <a:headEnd/>
            <a:tailEnd/>
          </a:ln>
        </p:spPr>
        <p:txBody>
          <a:bodyPr wrap="square">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Ｗ２２０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Ｈ３１０㎜　名刺ポケット</a:t>
            </a:r>
            <a:r>
              <a:rPr lang="en-US" altLang="ja-JP" sz="1200" dirty="0">
                <a:latin typeface="HGP明朝E" panose="02020900000000000000" pitchFamily="18" charset="-128"/>
                <a:ea typeface="HGP明朝E" panose="02020900000000000000" pitchFamily="18" charset="-128"/>
              </a:rPr>
              <a:t>90×55</a:t>
            </a:r>
            <a:r>
              <a:rPr lang="ja-JP" altLang="en-US" sz="1200" dirty="0">
                <a:latin typeface="HGP明朝E" panose="02020900000000000000" pitchFamily="18" charset="-128"/>
                <a:ea typeface="HGP明朝E" panose="02020900000000000000" pitchFamily="18" charset="-128"/>
              </a:rPr>
              <a:t>㎜がトップインで入る仕様　</a:t>
            </a:r>
            <a:r>
              <a:rPr lang="ja-JP" altLang="en-US" sz="1200" dirty="0">
                <a:solidFill>
                  <a:srgbClr val="FF0000"/>
                </a:solidFill>
                <a:latin typeface="HGP明朝E" panose="02020900000000000000" pitchFamily="18" charset="-128"/>
                <a:ea typeface="HGP明朝E" panose="02020900000000000000" pitchFamily="18" charset="-128"/>
              </a:rPr>
              <a:t>表</a:t>
            </a:r>
            <a:r>
              <a:rPr lang="en-US" altLang="ja-JP" sz="1200" dirty="0">
                <a:solidFill>
                  <a:srgbClr val="FF0000"/>
                </a:solidFill>
                <a:latin typeface="HGP明朝E" panose="02020900000000000000" pitchFamily="18" charset="-128"/>
                <a:ea typeface="HGP明朝E" panose="02020900000000000000" pitchFamily="18" charset="-128"/>
              </a:rPr>
              <a:t>1</a:t>
            </a:r>
            <a:r>
              <a:rPr lang="ja-JP" altLang="en-US" sz="1200" dirty="0">
                <a:solidFill>
                  <a:srgbClr val="FF0000"/>
                </a:solidFill>
                <a:latin typeface="HGP明朝E" panose="02020900000000000000" pitchFamily="18" charset="-128"/>
                <a:ea typeface="HGP明朝E" panose="02020900000000000000" pitchFamily="18" charset="-128"/>
              </a:rPr>
              <a:t>のみ（中央より下　指定箇所）</a:t>
            </a:r>
            <a:endParaRPr lang="en-US" altLang="ja-JP" sz="1200" dirty="0">
              <a:solidFill>
                <a:srgbClr val="FF0000"/>
              </a:solidFill>
              <a:latin typeface="HGP明朝E" panose="02020900000000000000" pitchFamily="18" charset="-128"/>
              <a:ea typeface="HGP明朝E" panose="02020900000000000000" pitchFamily="18" charset="-128"/>
            </a:endParaRPr>
          </a:p>
          <a:p>
            <a:r>
              <a:rPr lang="ja-JP" altLang="en-US" sz="1200" dirty="0">
                <a:latin typeface="HG丸ｺﾞｼｯｸM-PRO" pitchFamily="50" charset="-128"/>
                <a:ea typeface="HG丸ｺﾞｼｯｸM-PRO" pitchFamily="50" charset="-128"/>
              </a:rPr>
              <a:t>素材：抗菌　白</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ｽｰﾊﾟｰｽﾉｰ</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4C</a:t>
            </a:r>
            <a:r>
              <a:rPr lang="ja-JP" altLang="en-US" sz="1200" dirty="0">
                <a:latin typeface="HG丸ｺﾞｼｯｸM-PRO" pitchFamily="50" charset="-128"/>
                <a:ea typeface="HG丸ｺﾞｼｯｸM-PRO" pitchFamily="50" charset="-128"/>
              </a:rPr>
              <a:t>＋抗菌ﾆｽ</a:t>
            </a:r>
            <a:r>
              <a:rPr lang="en-US" altLang="ja-JP" sz="1200" dirty="0">
                <a:latin typeface="HG丸ｺﾞｼｯｸM-PRO" pitchFamily="50" charset="-128"/>
                <a:ea typeface="HG丸ｺﾞｼｯｸM-PRO" pitchFamily="50" charset="-128"/>
              </a:rPr>
              <a:t>/0C</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梱包：</a:t>
            </a:r>
            <a:r>
              <a:rPr lang="ja-JP" altLang="en-US" sz="1200" dirty="0">
                <a:solidFill>
                  <a:srgbClr val="000000"/>
                </a:solidFill>
                <a:latin typeface="HG丸ｺﾞｼｯｸM-PRO" panose="020F0600000000000000" pitchFamily="50" charset="-128"/>
                <a:ea typeface="HG丸ｺﾞｼｯｸM-PRO" panose="020F0600000000000000" pitchFamily="50" charset="-128"/>
              </a:rPr>
              <a:t>適量</a:t>
            </a:r>
            <a:r>
              <a:rPr lang="ja-JP" altLang="ja-JP" sz="1200" dirty="0">
                <a:solidFill>
                  <a:srgbClr val="000000"/>
                </a:solidFill>
                <a:latin typeface="HG丸ｺﾞｼｯｸM-PRO" panose="020F0600000000000000" pitchFamily="50" charset="-128"/>
                <a:ea typeface="HG丸ｺﾞｼｯｸM-PRO" panose="020F0600000000000000" pitchFamily="50" charset="-128"/>
              </a:rPr>
              <a:t>ﾀﾞﾝﾎﾞｰﾙ梱包</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a:t>
            </a:r>
            <a:r>
              <a:rPr lang="en-US" altLang="ja-JP" sz="1200" dirty="0">
                <a:latin typeface="HG丸ｺﾞｼｯｸM-PRO" pitchFamily="50" charset="-128"/>
                <a:ea typeface="HG丸ｺﾞｼｯｸM-PRO" pitchFamily="50" charset="-128"/>
              </a:rPr>
              <a:t>10</a:t>
            </a:r>
            <a:r>
              <a:rPr lang="ja-JP" altLang="en-US" sz="1200" dirty="0">
                <a:latin typeface="HG丸ｺﾞｼｯｸM-PRO" pitchFamily="50" charset="-128"/>
                <a:ea typeface="HG丸ｺﾞｼｯｸM-PRO" pitchFamily="50" charset="-128"/>
              </a:rPr>
              <a:t>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6" name="テキスト ボックス 5">
            <a:extLst>
              <a:ext uri="{FF2B5EF4-FFF2-40B4-BE49-F238E27FC236}">
                <a16:creationId xmlns:a16="http://schemas.microsoft.com/office/drawing/2014/main" id="{26B69710-33AE-4F13-A1B5-C44C95643FEE}"/>
              </a:ext>
            </a:extLst>
          </p:cNvPr>
          <p:cNvSpPr txBox="1"/>
          <p:nvPr/>
        </p:nvSpPr>
        <p:spPr>
          <a:xfrm>
            <a:off x="5940152" y="1041383"/>
            <a:ext cx="2520280" cy="369332"/>
          </a:xfrm>
          <a:prstGeom prst="rect">
            <a:avLst/>
          </a:prstGeom>
          <a:noFill/>
        </p:spPr>
        <p:txBody>
          <a:bodyPr wrap="square" rtlCol="0">
            <a:spAutoFit/>
          </a:bodyPr>
          <a:lstStyle/>
          <a:p>
            <a:r>
              <a:rPr kumimoji="1" lang="en-US" altLang="ja-JP" dirty="0"/>
              <a:t>With</a:t>
            </a:r>
            <a:r>
              <a:rPr kumimoji="1" lang="ja-JP" altLang="en-US" dirty="0"/>
              <a:t>　</a:t>
            </a:r>
            <a:r>
              <a:rPr kumimoji="1" lang="ja-JP" altLang="en-US" b="1" dirty="0">
                <a:solidFill>
                  <a:srgbClr val="FF0000"/>
                </a:solidFill>
              </a:rPr>
              <a:t>マルチポケット</a:t>
            </a:r>
          </a:p>
        </p:txBody>
      </p:sp>
      <p:pic>
        <p:nvPicPr>
          <p:cNvPr id="14" name="図 13">
            <a:extLst>
              <a:ext uri="{FF2B5EF4-FFF2-40B4-BE49-F238E27FC236}">
                <a16:creationId xmlns:a16="http://schemas.microsoft.com/office/drawing/2014/main" id="{061FBE40-F15F-483E-86EB-8A3CBA11896B}"/>
              </a:ext>
            </a:extLst>
          </p:cNvPr>
          <p:cNvPicPr>
            <a:picLocks noChangeAspect="1"/>
          </p:cNvPicPr>
          <p:nvPr/>
        </p:nvPicPr>
        <p:blipFill>
          <a:blip r:embed="rId4"/>
          <a:stretch>
            <a:fillRect/>
          </a:stretch>
        </p:blipFill>
        <p:spPr>
          <a:xfrm>
            <a:off x="2710566" y="4010581"/>
            <a:ext cx="2509506" cy="1589047"/>
          </a:xfrm>
          <a:prstGeom prst="rect">
            <a:avLst/>
          </a:prstGeom>
          <a:ln>
            <a:solidFill>
              <a:schemeClr val="tx1"/>
            </a:solidFill>
          </a:ln>
        </p:spPr>
      </p:pic>
      <p:sp>
        <p:nvSpPr>
          <p:cNvPr id="18" name="テキスト ボックス 17">
            <a:extLst>
              <a:ext uri="{FF2B5EF4-FFF2-40B4-BE49-F238E27FC236}">
                <a16:creationId xmlns:a16="http://schemas.microsoft.com/office/drawing/2014/main" id="{3D6A2D8F-E53A-4489-88C7-CFFE4EF61A60}"/>
              </a:ext>
            </a:extLst>
          </p:cNvPr>
          <p:cNvSpPr txBox="1"/>
          <p:nvPr/>
        </p:nvSpPr>
        <p:spPr>
          <a:xfrm>
            <a:off x="3230540" y="3284984"/>
            <a:ext cx="1845516" cy="646331"/>
          </a:xfrm>
          <a:prstGeom prst="rect">
            <a:avLst/>
          </a:prstGeom>
          <a:noFill/>
        </p:spPr>
        <p:txBody>
          <a:bodyPr wrap="square" rtlCol="0">
            <a:spAutoFit/>
          </a:bodyPr>
          <a:lstStyle/>
          <a:p>
            <a:r>
              <a:rPr lang="ja-JP" altLang="en-US"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ﾎﾟｹｯﾄ</a:t>
            </a:r>
            <a:endParaRPr lang="en-US" altLang="ja-JP"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a:p>
            <a:r>
              <a:rPr lang="ja-JP" altLang="en-US"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rPr>
              <a:t>超音波自動溶着</a:t>
            </a:r>
            <a:endParaRPr kumimoji="1" lang="ja-JP" altLang="en-US" b="1" dirty="0">
              <a:solidFill>
                <a:srgbClr val="FF0000"/>
              </a:solidFill>
              <a:latin typeface="HGSｺﾞｼｯｸE" panose="020B0900000000000000" pitchFamily="50" charset="-128"/>
              <a:ea typeface="HGSｺﾞｼｯｸE" panose="020B0900000000000000" pitchFamily="50" charset="-128"/>
              <a:cs typeface="Aharoni" panose="020B0604020202020204" pitchFamily="2" charset="-79"/>
            </a:endParaRPr>
          </a:p>
        </p:txBody>
      </p:sp>
      <p:sp>
        <p:nvSpPr>
          <p:cNvPr id="2" name="テキスト ボックス 1">
            <a:extLst>
              <a:ext uri="{FF2B5EF4-FFF2-40B4-BE49-F238E27FC236}">
                <a16:creationId xmlns:a16="http://schemas.microsoft.com/office/drawing/2014/main" id="{E000F19B-76E4-48FF-8387-2EAEAD86217C}"/>
              </a:ext>
            </a:extLst>
          </p:cNvPr>
          <p:cNvSpPr txBox="1"/>
          <p:nvPr/>
        </p:nvSpPr>
        <p:spPr>
          <a:xfrm>
            <a:off x="3289119" y="5804843"/>
            <a:ext cx="5116844" cy="246221"/>
          </a:xfrm>
          <a:prstGeom prst="rect">
            <a:avLst/>
          </a:prstGeom>
          <a:noFill/>
        </p:spPr>
        <p:txBody>
          <a:bodyPr wrap="square" rtlCol="0">
            <a:spAutoFit/>
          </a:bodyPr>
          <a:lstStyle/>
          <a:p>
            <a:r>
              <a:rPr lang="en-US" altLang="ja-JP" sz="1000" dirty="0"/>
              <a:t>※</a:t>
            </a:r>
            <a:r>
              <a:rPr lang="ja-JP" altLang="en-US" sz="1000" dirty="0"/>
              <a:t>マルチポケット溶着の際に表の絵柄が削れマルチポケット内に残留することがございます。</a:t>
            </a:r>
            <a:endParaRPr kumimoji="1" lang="ja-JP" altLang="en-US" sz="1000" dirty="0"/>
          </a:p>
        </p:txBody>
      </p:sp>
      <p:pic>
        <p:nvPicPr>
          <p:cNvPr id="5" name="図 4">
            <a:extLst>
              <a:ext uri="{FF2B5EF4-FFF2-40B4-BE49-F238E27FC236}">
                <a16:creationId xmlns:a16="http://schemas.microsoft.com/office/drawing/2014/main" id="{C423DC2A-B618-4520-AD7F-21D9E9AF026A}"/>
              </a:ext>
            </a:extLst>
          </p:cNvPr>
          <p:cNvPicPr>
            <a:picLocks noChangeAspect="1"/>
          </p:cNvPicPr>
          <p:nvPr/>
        </p:nvPicPr>
        <p:blipFill>
          <a:blip r:embed="rId5" cstate="print"/>
          <a:stretch>
            <a:fillRect/>
          </a:stretch>
        </p:blipFill>
        <p:spPr>
          <a:xfrm>
            <a:off x="7622749" y="2517321"/>
            <a:ext cx="1300514" cy="830514"/>
          </a:xfrm>
          <a:prstGeom prst="rect">
            <a:avLst/>
          </a:prstGeom>
        </p:spPr>
      </p:pic>
      <p:sp>
        <p:nvSpPr>
          <p:cNvPr id="21" name="テキスト ボックス 20">
            <a:extLst>
              <a:ext uri="{FF2B5EF4-FFF2-40B4-BE49-F238E27FC236}">
                <a16:creationId xmlns:a16="http://schemas.microsoft.com/office/drawing/2014/main" id="{B4F41D8F-D7A4-4920-9B90-A16180F05407}"/>
              </a:ext>
            </a:extLst>
          </p:cNvPr>
          <p:cNvSpPr txBox="1"/>
          <p:nvPr/>
        </p:nvSpPr>
        <p:spPr>
          <a:xfrm>
            <a:off x="322613" y="263594"/>
            <a:ext cx="2089147" cy="369332"/>
          </a:xfrm>
          <a:prstGeom prst="rect">
            <a:avLst/>
          </a:prstGeom>
          <a:noFill/>
        </p:spPr>
        <p:txBody>
          <a:bodyPr wrap="square" rtlCol="0">
            <a:spAutoFit/>
          </a:bodyPr>
          <a:lstStyle/>
          <a:p>
            <a:r>
              <a:rPr kumimoji="1" lang="ja-JP" altLang="en-US" dirty="0">
                <a:solidFill>
                  <a:srgbClr val="FF0000"/>
                </a:solidFill>
              </a:rPr>
              <a:t>医療機関向け</a:t>
            </a:r>
            <a:r>
              <a:rPr lang="ja-JP" altLang="en-US" dirty="0">
                <a:solidFill>
                  <a:srgbClr val="FF0000"/>
                </a:solidFill>
              </a:rPr>
              <a:t>商品</a:t>
            </a:r>
            <a:endParaRPr kumimoji="1" lang="ja-JP" altLang="en-US" b="1" dirty="0">
              <a:solidFill>
                <a:srgbClr val="FF0000"/>
              </a:solidFill>
            </a:endParaRPr>
          </a:p>
        </p:txBody>
      </p:sp>
      <p:pic>
        <p:nvPicPr>
          <p:cNvPr id="20" name="図 19">
            <a:extLst>
              <a:ext uri="{FF2B5EF4-FFF2-40B4-BE49-F238E27FC236}">
                <a16:creationId xmlns:a16="http://schemas.microsoft.com/office/drawing/2014/main" id="{E169EDCF-4FAE-40CE-813E-611FED4F95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02068" y="1000598"/>
            <a:ext cx="2241211" cy="1353692"/>
          </a:xfrm>
          <a:prstGeom prst="rect">
            <a:avLst/>
          </a:prstGeom>
        </p:spPr>
      </p:pic>
      <p:pic>
        <p:nvPicPr>
          <p:cNvPr id="19" name="図 18" descr="グラフィカル ユーザー インターフェイス が含まれている画像&#10;&#10;自動的に生成された説明">
            <a:extLst>
              <a:ext uri="{FF2B5EF4-FFF2-40B4-BE49-F238E27FC236}">
                <a16:creationId xmlns:a16="http://schemas.microsoft.com/office/drawing/2014/main" id="{3A5B3AF8-CDCF-4D3F-9699-4091AC9B878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80037" y="1288445"/>
            <a:ext cx="2847688" cy="1436927"/>
          </a:xfrm>
          <a:prstGeom prst="rect">
            <a:avLst/>
          </a:prstGeom>
        </p:spPr>
      </p:pic>
      <p:sp>
        <p:nvSpPr>
          <p:cNvPr id="23" name="矢印: 下カーブ 22">
            <a:extLst>
              <a:ext uri="{FF2B5EF4-FFF2-40B4-BE49-F238E27FC236}">
                <a16:creationId xmlns:a16="http://schemas.microsoft.com/office/drawing/2014/main" id="{AAB43E17-9AC9-4FEE-BED8-6CF0643DA055}"/>
              </a:ext>
            </a:extLst>
          </p:cNvPr>
          <p:cNvSpPr/>
          <p:nvPr/>
        </p:nvSpPr>
        <p:spPr>
          <a:xfrm rot="19574428">
            <a:off x="2063204" y="4060543"/>
            <a:ext cx="581036" cy="382094"/>
          </a:xfrm>
          <a:prstGeom prst="curvedDownArrow">
            <a:avLst>
              <a:gd name="adj1" fmla="val 34423"/>
              <a:gd name="adj2" fmla="val 76033"/>
              <a:gd name="adj3" fmla="val 4725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508</TotalTime>
  <Words>171</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HGP明朝E</vt:lpstr>
      <vt:lpstr>HGSｺﾞｼｯｸE</vt:lpstr>
      <vt:lpstr>HG丸ｺﾞｼｯｸM-PRO</vt:lpstr>
      <vt:lpstr>ＭＳ Ｐ明朝</vt:lpstr>
      <vt:lpstr>Arial</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商材紹介</dc:title>
  <dc:creator>古瀬 康弘</dc:creator>
  <cp:lastModifiedBy>大山 真穂</cp:lastModifiedBy>
  <cp:revision>86</cp:revision>
  <cp:lastPrinted>2020-11-25T07:23:34Z</cp:lastPrinted>
  <dcterms:created xsi:type="dcterms:W3CDTF">2013-04-02T06:14:51Z</dcterms:created>
  <dcterms:modified xsi:type="dcterms:W3CDTF">2022-05-25T06:15:34Z</dcterms:modified>
</cp:coreProperties>
</file>